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452C13A-FF83-41D6-B0CB-ECD0FA115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2" t="12686" r="2720" b="54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5BCE34-61A5-4D9E-BB0C-10B1138F2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7193DD-A8D3-4ECE-B936-BF88714AB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Praktijkscholing Zwangerschap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0F0CCE7-53D6-49FC-AC3F-EA7901CF9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D18 jan. 2021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F1B0F4-BC5D-4BBC-BFC1-4AECA353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63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20DD6-40CB-4F7D-8BF5-847280D7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Zwangerschap (on) gepland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8FFF68-8747-4C86-B74F-F6B512464E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Wel/niet feliciteren</a:t>
            </a:r>
          </a:p>
          <a:p>
            <a:pPr marL="0" indent="0">
              <a:buNone/>
            </a:pPr>
            <a:r>
              <a:rPr lang="nl-NL" dirty="0"/>
              <a:t>Snel zwangerschapstest doen evt.  op medische indicatie i.v.m. wettelijke bedenktijd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Onbedoeld&gt; afspraak huisarts of rechtsstreek bij kliniek ( </a:t>
            </a:r>
            <a:r>
              <a:rPr lang="nl-NL" dirty="0" err="1"/>
              <a:t>Stimezo</a:t>
            </a:r>
            <a:r>
              <a:rPr lang="nl-NL" dirty="0"/>
              <a:t> gene verwijzing nodig)</a:t>
            </a:r>
          </a:p>
          <a:p>
            <a:pPr marL="0" indent="0">
              <a:buNone/>
            </a:pPr>
            <a:r>
              <a:rPr lang="nl-NL" dirty="0"/>
              <a:t>Besluitvormingsgesprekken </a:t>
            </a:r>
            <a:r>
              <a:rPr lang="nl-NL" dirty="0" err="1"/>
              <a:t>evt</a:t>
            </a:r>
            <a:r>
              <a:rPr lang="nl-NL" dirty="0"/>
              <a:t> gevolgd door behandeling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Uitgangspunt: 1</a:t>
            </a:r>
            <a:r>
              <a:rPr lang="nl-NL" baseline="30000" dirty="0"/>
              <a:t>e</a:t>
            </a:r>
            <a:r>
              <a:rPr lang="nl-NL" dirty="0"/>
              <a:t> dag van de menstruatie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72D4BC-E55A-4E8C-BE03-3629D014D0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Mogelijkheden afbreking zwangerschap: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&lt; 72 u: MAP (</a:t>
            </a:r>
            <a:r>
              <a:rPr lang="nl-NL" dirty="0" err="1"/>
              <a:t>Levonorgestrel</a:t>
            </a:r>
            <a:r>
              <a:rPr lang="nl-NL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&lt;120 u: MAP: (</a:t>
            </a:r>
            <a:r>
              <a:rPr lang="nl-NL" dirty="0" err="1"/>
              <a:t>Ulipristal</a:t>
            </a:r>
            <a:r>
              <a:rPr lang="nl-NL" dirty="0"/>
              <a:t>)/Noodspiraal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Binnen 16 dagen of minder overtijd: meteen voor  overtijdbehandeling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&gt;16 dagen: na 1</a:t>
            </a:r>
            <a:r>
              <a:rPr lang="nl-NL" baseline="30000" dirty="0"/>
              <a:t>e</a:t>
            </a:r>
            <a:r>
              <a:rPr lang="nl-NL" dirty="0"/>
              <a:t> gesprek met arts 5 dagen wettelijke bedenktijd&gt;abortus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t/m 9 weken laatste menstruatie: wegzuigen of “abortuspil” (</a:t>
            </a:r>
            <a:r>
              <a:rPr lang="nl-NL" dirty="0" err="1"/>
              <a:t>Mifepriston</a:t>
            </a:r>
            <a:r>
              <a:rPr lang="nl-NL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&lt;24 weken: tot aan moment waarop kindje buiten baarmoeder  zou kunnen overleven ( vaak 22 </a:t>
            </a:r>
            <a:r>
              <a:rPr lang="nl-NL" dirty="0" err="1"/>
              <a:t>wk</a:t>
            </a:r>
            <a:r>
              <a:rPr lang="nl-NL" dirty="0"/>
              <a:t>)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E82864-B90D-4C29-AC84-401CFD635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995" y="328041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4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F056B-6AC6-4798-BFC7-50F9CCC58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Zwangerschap gepland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CB2E86-2E2E-431B-870C-F0632E1C3E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Voorlichting/zie NHG advieskaart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Foliumzuur 0,5 mg (4 weken voor en eerste 10 weken 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Vermijd genotsmiddelen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Preventie toxoplasmose infectie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Preventie Listeria infectie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Preventie kinderziektes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err="1"/>
              <a:t>Chon</a:t>
            </a:r>
            <a:r>
              <a:rPr lang="nl-NL" dirty="0"/>
              <a:t>. Aandoening/medicatie: arts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Verloskundige/medische indicatie gynaecologie</a:t>
            </a:r>
          </a:p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681ABA9-8309-495E-9014-1E166C9042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8669" y="3373437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1CE05-B992-4B90-B1BD-D85EE1E1B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Problemen tijdens zwangerschap; in eerste 16 weken</a:t>
            </a:r>
            <a:br>
              <a:rPr lang="nl-NL" dirty="0"/>
            </a:br>
            <a:r>
              <a:rPr lang="nl-NL" sz="2000" dirty="0"/>
              <a:t>NHG: Buikpijn/vaginaal bloedverlies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1CAB88-AB62-4678-9088-CECEF2B19D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Vaginaal bloedverlies</a:t>
            </a:r>
          </a:p>
          <a:p>
            <a:r>
              <a:rPr lang="nl-NL" b="1" dirty="0"/>
              <a:t>&lt;3 maanden zwanger: </a:t>
            </a:r>
            <a:r>
              <a:rPr lang="nl-NL" dirty="0"/>
              <a:t>dikwijls onschuldig en stopt vanzelf; afspraak huisarts</a:t>
            </a:r>
          </a:p>
          <a:p>
            <a:endParaRPr lang="nl-NL" dirty="0"/>
          </a:p>
          <a:p>
            <a:r>
              <a:rPr lang="nl-NL" b="1" dirty="0"/>
              <a:t>Dreigende miskraam: </a:t>
            </a:r>
            <a:r>
              <a:rPr lang="nl-NL" dirty="0"/>
              <a:t>bloedverlies i.c.m. buikpijn. Vergelijkbaar met menstruatiepijn. Geen behandeling, spontaan verloop afwachten </a:t>
            </a:r>
            <a:r>
              <a:rPr lang="nl-NL" dirty="0" err="1"/>
              <a:t>evt</a:t>
            </a:r>
            <a:r>
              <a:rPr lang="nl-NL" dirty="0"/>
              <a:t> vanaf 6 weken echo ( hartactie). Meestal tussen 8-13 weken </a:t>
            </a:r>
          </a:p>
          <a:p>
            <a:r>
              <a:rPr lang="nl-NL" dirty="0"/>
              <a:t>Duur: 7-10 dagen </a:t>
            </a:r>
          </a:p>
          <a:p>
            <a:r>
              <a:rPr lang="nl-NL" dirty="0"/>
              <a:t>Vangnet: toename bloedverlies of &gt;7 dagen, buikpijn en  koorts 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55615A6-7CEC-44A7-8FD4-BC6CFE9AB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b="1" dirty="0"/>
              <a:t>Extra uteriene graviditeit (EUG): </a:t>
            </a:r>
            <a:r>
              <a:rPr lang="nl-NL" dirty="0"/>
              <a:t>bevrucht eitje nestelt zich in buikholte of eileiderstok</a:t>
            </a:r>
          </a:p>
          <a:p>
            <a:r>
              <a:rPr lang="nl-NL" dirty="0"/>
              <a:t>Verschijnselen: buikpijn, bloedverlies kans op ruptuur eileider ( interne bloedingen) &gt;kans op </a:t>
            </a:r>
            <a:r>
              <a:rPr lang="nl-NL" dirty="0" err="1"/>
              <a:t>onwetenheid</a:t>
            </a:r>
            <a:r>
              <a:rPr lang="nl-NL" dirty="0"/>
              <a:t> zwangerschap &gt;kijkbuisoperatie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6E91E72-8181-485E-A129-DFED1CF67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843" y="4520450"/>
            <a:ext cx="3271357" cy="196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3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E9241F-8BEA-49BA-8680-A7668FC2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Problemen tijdens zwangerschap: na 16 weken</a:t>
            </a:r>
            <a:br>
              <a:rPr lang="nl-NL" sz="3200" dirty="0"/>
            </a:br>
            <a:r>
              <a:rPr lang="nl-NL" sz="3200" dirty="0"/>
              <a:t>NHG: buikpijn/vaginaal bloedverlies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D27375-28A7-4167-9B50-2D4CD2E253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b="1" dirty="0"/>
              <a:t>Placenta </a:t>
            </a:r>
            <a:r>
              <a:rPr lang="nl-NL" b="1" dirty="0" err="1"/>
              <a:t>Praevia</a:t>
            </a:r>
            <a:r>
              <a:rPr lang="nl-NL" b="1" dirty="0"/>
              <a:t>:</a:t>
            </a:r>
          </a:p>
          <a:p>
            <a:r>
              <a:rPr lang="nl-NL" dirty="0"/>
              <a:t>Innesteling eicel vlak bij baarmoedermond, waardoor placenta voor baarmoedermond komt te liggen</a:t>
            </a:r>
          </a:p>
          <a:p>
            <a:r>
              <a:rPr lang="nl-NL" dirty="0"/>
              <a:t>Kan losscheuren</a:t>
            </a:r>
          </a:p>
          <a:p>
            <a:r>
              <a:rPr lang="nl-NL" dirty="0"/>
              <a:t>Verschijnselen: pijnloos hevig bloedverlies, </a:t>
            </a:r>
            <a:r>
              <a:rPr lang="nl-NL" dirty="0" err="1"/>
              <a:t>evt</a:t>
            </a:r>
            <a:r>
              <a:rPr lang="nl-NL" dirty="0"/>
              <a:t> shock raken</a:t>
            </a:r>
          </a:p>
          <a:p>
            <a:r>
              <a:rPr lang="nl-NL" dirty="0"/>
              <a:t>Direct platliggen&gt;spoed ziekenhuis</a:t>
            </a:r>
          </a:p>
          <a:p>
            <a:r>
              <a:rPr lang="nl-NL" dirty="0"/>
              <a:t>(echo en bewaking)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2C2905-FC86-48FB-ACD6-1D7552D8CF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b="1" dirty="0"/>
              <a:t>Solutio Placenta:</a:t>
            </a:r>
          </a:p>
          <a:p>
            <a:r>
              <a:rPr lang="nl-NL" dirty="0"/>
              <a:t>Vroegtijdige loslating placenta</a:t>
            </a:r>
          </a:p>
          <a:p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trimester</a:t>
            </a:r>
          </a:p>
          <a:p>
            <a:r>
              <a:rPr lang="nl-NL" dirty="0"/>
              <a:t>Verschijnselen: buik en rugpijn, vaginaal bloedverlies, shock</a:t>
            </a:r>
          </a:p>
          <a:p>
            <a:r>
              <a:rPr lang="nl-NL" dirty="0"/>
              <a:t>Risico: het overlijden van de baby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3689051-0F5F-4C3D-B3E5-D68E990FB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582" y="4910709"/>
            <a:ext cx="33623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2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8FFE0-E9C8-46D9-A795-216B0088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Aandoeningen tijdens zwangerschap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36990F-807E-4CB3-A5ED-9247956546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HELLP syndroom</a:t>
            </a:r>
          </a:p>
          <a:p>
            <a:pPr lvl="1"/>
            <a:r>
              <a:rPr lang="nl-NL" dirty="0"/>
              <a:t>Hemolyse </a:t>
            </a:r>
            <a:r>
              <a:rPr lang="nl-NL" dirty="0" err="1"/>
              <a:t>Elevated</a:t>
            </a:r>
            <a:r>
              <a:rPr lang="nl-NL" dirty="0"/>
              <a:t> </a:t>
            </a:r>
            <a:r>
              <a:rPr lang="nl-NL" dirty="0" err="1"/>
              <a:t>Liver</a:t>
            </a:r>
            <a:r>
              <a:rPr lang="nl-NL" dirty="0"/>
              <a:t> </a:t>
            </a:r>
            <a:r>
              <a:rPr lang="nl-NL" dirty="0" err="1"/>
              <a:t>Enzymes</a:t>
            </a:r>
            <a:r>
              <a:rPr lang="nl-NL" dirty="0"/>
              <a:t> en Low </a:t>
            </a:r>
            <a:r>
              <a:rPr lang="nl-NL" dirty="0" err="1"/>
              <a:t>Platelets</a:t>
            </a:r>
            <a:endParaRPr lang="nl-NL" dirty="0"/>
          </a:p>
          <a:p>
            <a:pPr lvl="1"/>
            <a:r>
              <a:rPr lang="nl-NL" dirty="0"/>
              <a:t>Verhoogde afbraak rode bloedcellen en gestoorde leverfunctie</a:t>
            </a:r>
          </a:p>
          <a:p>
            <a:r>
              <a:rPr lang="nl-NL" dirty="0"/>
              <a:t>- zeldzaam maar ernstig</a:t>
            </a:r>
          </a:p>
          <a:p>
            <a:r>
              <a:rPr lang="nl-NL" dirty="0"/>
              <a:t>- gevaar voor moeder en kind </a:t>
            </a:r>
          </a:p>
          <a:p>
            <a:r>
              <a:rPr lang="nl-NL" b="1" dirty="0"/>
              <a:t>Verschijnselen</a:t>
            </a:r>
            <a:r>
              <a:rPr lang="nl-NL" dirty="0"/>
              <a:t>: begint meestal met verhoogde tensie, gestoorde leverfunctie, laag trombocytengetal en afbraak bloedcellen, (vage)buikpijn, ziek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4C3CB2-07F5-46B0-A6FE-71EB0EAC7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9008" y="1870745"/>
            <a:ext cx="4965192" cy="4438615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Zwangerschapshypertensie:</a:t>
            </a:r>
          </a:p>
          <a:p>
            <a:r>
              <a:rPr lang="nl-NL" dirty="0"/>
              <a:t>Hoge bloeddruk t.g.v. zwangerschap na 20</a:t>
            </a:r>
            <a:r>
              <a:rPr lang="nl-NL" baseline="30000" dirty="0"/>
              <a:t>e</a:t>
            </a:r>
            <a:r>
              <a:rPr lang="nl-NL" dirty="0"/>
              <a:t> week  SBD &gt;160mmHG en DBD &gt;90 </a:t>
            </a:r>
            <a:r>
              <a:rPr lang="nl-NL" dirty="0" err="1"/>
              <a:t>mmHG</a:t>
            </a:r>
            <a:endParaRPr lang="nl-NL" dirty="0"/>
          </a:p>
          <a:p>
            <a:r>
              <a:rPr lang="nl-NL" b="1" dirty="0"/>
              <a:t>Pre-eclampsie</a:t>
            </a:r>
            <a:r>
              <a:rPr lang="nl-NL" dirty="0"/>
              <a:t>: naast zwangerschapshypertensie ook eiwitverlies in urine </a:t>
            </a:r>
          </a:p>
          <a:p>
            <a:r>
              <a:rPr lang="nl-NL" dirty="0"/>
              <a:t>Kans op eclampsie ( stuipen)&gt;medicatie</a:t>
            </a:r>
          </a:p>
          <a:p>
            <a:r>
              <a:rPr lang="nl-NL" b="1" dirty="0"/>
              <a:t>Oorzaken: </a:t>
            </a:r>
            <a:r>
              <a:rPr lang="nl-NL" dirty="0"/>
              <a:t>erfelijk, aanleg, afweer?</a:t>
            </a:r>
          </a:p>
          <a:p>
            <a:r>
              <a:rPr lang="nl-NL" b="1" dirty="0"/>
              <a:t>Andere verschijnselen: </a:t>
            </a:r>
            <a:r>
              <a:rPr lang="nl-NL" dirty="0"/>
              <a:t>misselijk, braken, band gevoel buik/hoofd, oedeem, pijn maagkuil, trillen, tintelingen vingers, vermoeid, grieperig, vermoeid, pijn tussen schouderbladen, visusklachten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367F25-A8D1-492D-8EC3-6D0B1BF9F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025" y="15641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5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F4AF38-8AAD-4B65-9274-0033CABC4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F28AB1-E019-4624-ABDC-59634479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cap="all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Kraambed periode</a:t>
            </a:r>
            <a:br>
              <a:rPr lang="en-US" sz="4400" kern="1200" cap="all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400" kern="1200" cap="all" spc="10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E5B4C4-2B48-4D78-BBC4-EAB9380A2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sz="1700">
                <a:solidFill>
                  <a:srgbClr val="FFFFFF"/>
                </a:solidFill>
              </a:rPr>
              <a:t>Duur circa 6-8 weken</a:t>
            </a:r>
          </a:p>
          <a:p>
            <a:r>
              <a:rPr lang="en-US" sz="1700">
                <a:solidFill>
                  <a:srgbClr val="FFFFFF"/>
                </a:solidFill>
              </a:rPr>
              <a:t>Infectie gevaar: 4 B’s</a:t>
            </a:r>
          </a:p>
          <a:p>
            <a:r>
              <a:rPr lang="en-US" sz="1700">
                <a:solidFill>
                  <a:srgbClr val="FFFFFF"/>
                </a:solidFill>
              </a:rPr>
              <a:t>Buik: endometritis : stinkende afscheiding zonder afscheiding expectatief beleid, met koorts: a.b.-kuur</a:t>
            </a:r>
          </a:p>
          <a:p>
            <a:r>
              <a:rPr lang="en-US" sz="1700">
                <a:solidFill>
                  <a:srgbClr val="FFFFFF"/>
                </a:solidFill>
              </a:rPr>
              <a:t>Blaas: UWI</a:t>
            </a:r>
          </a:p>
          <a:p>
            <a:r>
              <a:rPr lang="en-US" sz="1700">
                <a:solidFill>
                  <a:srgbClr val="FFFFFF"/>
                </a:solidFill>
              </a:rPr>
              <a:t>Been: trombose met kortademigheid&gt; kans op longembolie</a:t>
            </a:r>
          </a:p>
          <a:p>
            <a:r>
              <a:rPr lang="en-US" sz="1700">
                <a:solidFill>
                  <a:srgbClr val="FFFFFF"/>
                </a:solidFill>
              </a:rPr>
              <a:t>Borst: mastitis of tepelkloven</a:t>
            </a:r>
          </a:p>
          <a:p>
            <a:r>
              <a:rPr lang="en-US" sz="1700">
                <a:solidFill>
                  <a:srgbClr val="FFFFFF"/>
                </a:solidFill>
              </a:rPr>
              <a:t>(zie NHG huidklachten en borstontsteking)</a:t>
            </a:r>
          </a:p>
          <a:p>
            <a:endParaRPr lang="en-US" sz="1700">
              <a:solidFill>
                <a:srgbClr val="FFFFFF"/>
              </a:solidFill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AC9D457-1E3C-4B50-9123-51F0631864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996821"/>
            <a:ext cx="5455921" cy="28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57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100</TotalTime>
  <Words>541</Words>
  <Application>Microsoft Office PowerPoint</Application>
  <PresentationFormat>Breedbeeld</PresentationFormat>
  <Paragraphs>69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Tw Cen MT</vt:lpstr>
      <vt:lpstr>Tw Cen MT Condensed</vt:lpstr>
      <vt:lpstr>Wingdings</vt:lpstr>
      <vt:lpstr>Wingdings 3</vt:lpstr>
      <vt:lpstr>Integraal</vt:lpstr>
      <vt:lpstr>Praktijkscholing Zwangerschap</vt:lpstr>
      <vt:lpstr>Zwangerschap (on) gepland</vt:lpstr>
      <vt:lpstr>Zwangerschap gepland</vt:lpstr>
      <vt:lpstr>Problemen tijdens zwangerschap; in eerste 16 weken NHG: Buikpijn/vaginaal bloedverlies </vt:lpstr>
      <vt:lpstr>Problemen tijdens zwangerschap: na 16 weken NHG: buikpijn/vaginaal bloedverlies</vt:lpstr>
      <vt:lpstr>Aandoeningen tijdens zwangerschap</vt:lpstr>
      <vt:lpstr>Kraambed periode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Praktijkscholing Zwangerschap</dc:title>
  <dc:creator>Rhea Houtkruijer</dc:creator>
  <cp:lastModifiedBy>Rhea Houtkruijer</cp:lastModifiedBy>
  <cp:revision>11</cp:revision>
  <dcterms:created xsi:type="dcterms:W3CDTF">2021-01-19T08:41:26Z</dcterms:created>
  <dcterms:modified xsi:type="dcterms:W3CDTF">2021-01-19T10:22:08Z</dcterms:modified>
</cp:coreProperties>
</file>